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840" r:id="rId1"/>
  </p:sldMasterIdLst>
  <p:notesMasterIdLst>
    <p:notesMasterId r:id="rId36"/>
  </p:notesMasterIdLst>
  <p:sldIdLst>
    <p:sldId id="258" r:id="rId2"/>
    <p:sldId id="275" r:id="rId3"/>
    <p:sldId id="262" r:id="rId4"/>
    <p:sldId id="280" r:id="rId5"/>
    <p:sldId id="270" r:id="rId6"/>
    <p:sldId id="271" r:id="rId7"/>
    <p:sldId id="272" r:id="rId8"/>
    <p:sldId id="273" r:id="rId9"/>
    <p:sldId id="274" r:id="rId10"/>
    <p:sldId id="260" r:id="rId11"/>
    <p:sldId id="277" r:id="rId12"/>
    <p:sldId id="279" r:id="rId13"/>
    <p:sldId id="278" r:id="rId14"/>
    <p:sldId id="281" r:id="rId15"/>
    <p:sldId id="261" r:id="rId16"/>
    <p:sldId id="263" r:id="rId17"/>
    <p:sldId id="282" r:id="rId18"/>
    <p:sldId id="290" r:id="rId19"/>
    <p:sldId id="283" r:id="rId20"/>
    <p:sldId id="284" r:id="rId21"/>
    <p:sldId id="264" r:id="rId22"/>
    <p:sldId id="285" r:id="rId23"/>
    <p:sldId id="286" r:id="rId24"/>
    <p:sldId id="265" r:id="rId25"/>
    <p:sldId id="287" r:id="rId26"/>
    <p:sldId id="276" r:id="rId27"/>
    <p:sldId id="288" r:id="rId28"/>
    <p:sldId id="266" r:id="rId29"/>
    <p:sldId id="289" r:id="rId30"/>
    <p:sldId id="267" r:id="rId31"/>
    <p:sldId id="291" r:id="rId32"/>
    <p:sldId id="268" r:id="rId33"/>
    <p:sldId id="292" r:id="rId34"/>
    <p:sldId id="269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4" autoAdjust="0"/>
    <p:restoredTop sz="91871" autoAdjust="0"/>
  </p:normalViewPr>
  <p:slideViewPr>
    <p:cSldViewPr snapToGrid="0">
      <p:cViewPr varScale="1">
        <p:scale>
          <a:sx n="103" d="100"/>
          <a:sy n="103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6/17/20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5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7645D96-3108-B545-9B42-23C24617A283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0513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19497-7443-3649-BD98-86E7AA467390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2939-C404-CD42-9389-BDB8482DAA01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89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8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058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CA2FF639-FC09-5F4A-B23C-8B1FDDDDEFBF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71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FC355047-41C0-8641-9CD9-E597560F38B5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05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36C54D54-7A92-A645-BFCE-8BE6B8068A7A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7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B6F76746-A03E-1446-B7CF-798FC3EE1D9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0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Candara" panose="020E0502030303020204" pitchFamily="34" charset="0"/>
              </a:defRPr>
            </a:lvl1pPr>
            <a:lvl2pPr>
              <a:defRPr sz="1800">
                <a:latin typeface="Candara" panose="020E0502030303020204" pitchFamily="34" charset="0"/>
              </a:defRPr>
            </a:lvl2pPr>
            <a:lvl3pPr>
              <a:defRPr sz="16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152640C-FBCD-2845-990D-FAE60167BFE2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30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57BE5EE7-EBBE-D047-A622-014412DFBC0F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5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70D1B046-536E-594E-9C7D-0944F6913C4A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db38@cam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ithub.com/ndb38" TargetMode="External"/><Relationship Id="rId4" Type="http://schemas.openxmlformats.org/officeDocument/2006/relationships/hyperlink" Target="http://www.volcannick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eodata.tufts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opentopography.org/" TargetMode="External"/><Relationship Id="rId3" Type="http://schemas.openxmlformats.org/officeDocument/2006/relationships/hyperlink" Target="http://hgl.harvard.edu:8080/opengeoportal/" TargetMode="External"/><Relationship Id="rId7" Type="http://schemas.openxmlformats.org/officeDocument/2006/relationships/hyperlink" Target="http://www.naturalearthdata.com/downloads/" TargetMode="External"/><Relationship Id="rId2" Type="http://schemas.openxmlformats.org/officeDocument/2006/relationships/hyperlink" Target="https://mrdata.usgs.gov/general/map-global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b.arcgis.com/search" TargetMode="External"/><Relationship Id="rId5" Type="http://schemas.openxmlformats.org/officeDocument/2006/relationships/hyperlink" Target="https://earthexplorer.usgs.gov/" TargetMode="External"/><Relationship Id="rId10" Type="http://schemas.openxmlformats.org/officeDocument/2006/relationships/hyperlink" Target="https://terra.ipums.org/" TargetMode="External"/><Relationship Id="rId4" Type="http://schemas.openxmlformats.org/officeDocument/2006/relationships/hyperlink" Target="https://geoportal.landportal.org/?gclid=CjwKCAjw_qb3BRAVEiwAvwq6Vgusj8dZX1TuJTa3ipj7r6hEaFvMbdN-ZZJ2ekZ8iNdt-FZZJnmMHhoCAWUQAvD_BwE" TargetMode="External"/><Relationship Id="rId9" Type="http://schemas.openxmlformats.org/officeDocument/2006/relationships/hyperlink" Target="http://geodata.grid.unep.ch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gistutorials.com/en/docs/3/georeferencing_basics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82" y="4943476"/>
            <a:ext cx="10156435" cy="107632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GIS For Dummies Session 2: Live 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44182" y="6229349"/>
            <a:ext cx="9747821" cy="5365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Presented by Nicholas Barber, 2</a:t>
            </a:r>
            <a:r>
              <a:rPr lang="en-US" sz="1600" baseline="30000" dirty="0">
                <a:solidFill>
                  <a:srgbClr val="BFBFBF"/>
                </a:solidFill>
              </a:rPr>
              <a:t>nd</a:t>
            </a:r>
            <a:r>
              <a:rPr lang="en-US" sz="1600" dirty="0">
                <a:solidFill>
                  <a:srgbClr val="BFBFBF"/>
                </a:solidFill>
              </a:rPr>
              <a:t> Year PhD Student at the University of Cambridge, U.K.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>
                <a:solidFill>
                  <a:srgbClr val="BFBFBF"/>
                </a:solidFill>
                <a:hlinkClick r:id="rId3"/>
              </a:rPr>
              <a:t>ndb38@cam.ac.uk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4"/>
              </a:rPr>
              <a:t>www.volcannick.com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5"/>
              </a:rPr>
              <a:t>https://github.com/ndb38</a:t>
            </a:r>
            <a:r>
              <a:rPr lang="en-US" sz="1600" dirty="0">
                <a:solidFill>
                  <a:srgbClr val="BFBFBF"/>
                </a:solidFill>
              </a:rPr>
              <a:t> | Twitter @</a:t>
            </a:r>
            <a:r>
              <a:rPr lang="en-US" sz="1600" dirty="0" err="1">
                <a:solidFill>
                  <a:srgbClr val="BFBFBF"/>
                </a:solidFill>
              </a:rPr>
              <a:t>volcannick</a:t>
            </a:r>
            <a:r>
              <a:rPr lang="en-US" sz="1600" dirty="0">
                <a:solidFill>
                  <a:srgbClr val="BFBFBF"/>
                </a:solidFill>
              </a:rPr>
              <a:t> </a:t>
            </a:r>
            <a:endParaRPr sz="1600" dirty="0">
              <a:solidFill>
                <a:srgbClr val="BFBFB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9E672C4-188B-614D-967E-F0FEEF5B53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583" y="68450"/>
            <a:ext cx="7005018" cy="495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52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002C-6221-864D-9C69-93AB467F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B465F-E663-6E45-B201-9A80262145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44106-2213-B54C-8D0C-376F5307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9282B-FAEA-8B41-A848-FAC39764A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AEFD6-9D74-8F46-931A-116F8C801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0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7CD23-B296-5C4D-B98F-7A7C199E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53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7CD23-B296-5C4D-B98F-7A7C199E2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439B8C-C21F-F144-A045-1D041BA198CC}"/>
              </a:ext>
            </a:extLst>
          </p:cNvPr>
          <p:cNvSpPr/>
          <p:nvPr/>
        </p:nvSpPr>
        <p:spPr>
          <a:xfrm>
            <a:off x="1519881" y="3781168"/>
            <a:ext cx="3867665" cy="23910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881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8D-6042-4341-AB65-C954A30C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Datasets (Example): </a:t>
            </a:r>
            <a:r>
              <a:rPr lang="en-US" dirty="0">
                <a:hlinkClick r:id="rId2"/>
              </a:rPr>
              <a:t>https://geodata.tufts.edu</a:t>
            </a:r>
            <a:endParaRPr lang="en-US" dirty="0"/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2E5E1914-782D-4C41-8E81-047D80599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8461" y="1828800"/>
            <a:ext cx="5041929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91A41-8560-F44B-BC90-E32B079D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9AD77A-4A60-4C44-9126-ADD96B420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D3ED-FD27-224C-B2B3-10906665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6947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AB21-3416-344B-B41A-912905BB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Data Sources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A46D7-E4DC-9A42-A019-354E219CF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36822"/>
            <a:ext cx="8595360" cy="50433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Economic Geology: </a:t>
            </a:r>
            <a:r>
              <a:rPr lang="en-US" dirty="0">
                <a:hlinkClick r:id="rId2"/>
              </a:rPr>
              <a:t>https://mrdata.usgs.gov/general/map-global.html</a:t>
            </a:r>
            <a:endParaRPr lang="en-US" dirty="0"/>
          </a:p>
          <a:p>
            <a:r>
              <a:rPr lang="en-US" dirty="0"/>
              <a:t>Similar generic info: </a:t>
            </a:r>
            <a:r>
              <a:rPr lang="en-US" dirty="0">
                <a:hlinkClick r:id="rId3"/>
              </a:rPr>
              <a:t>http://hgl.harvard.edu:8080/opengeoportal/</a:t>
            </a:r>
            <a:endParaRPr lang="en-US" dirty="0"/>
          </a:p>
          <a:p>
            <a:r>
              <a:rPr lang="en-US" dirty="0"/>
              <a:t>Humanitarian/land use data: </a:t>
            </a:r>
            <a:r>
              <a:rPr lang="en-US" dirty="0">
                <a:hlinkClick r:id="rId4"/>
              </a:rPr>
              <a:t>https://geoportal.landportal.org/?gclid=CjwKCAjw_qb3BRAVEiwAvwq6Vgusj8dZX1TuJTa3ipj7r6hEaFvMbdN-ZZJ2ekZ8iNdt-FZZJnmMHhoCAWUQAvD_BwE</a:t>
            </a:r>
            <a:endParaRPr lang="en-US" dirty="0"/>
          </a:p>
          <a:p>
            <a:r>
              <a:rPr lang="en-US" dirty="0"/>
              <a:t>USGS Earth Explorer: </a:t>
            </a:r>
            <a:r>
              <a:rPr lang="en-US" dirty="0">
                <a:hlinkClick r:id="rId5"/>
              </a:rPr>
              <a:t>https://earthexplorer.usgs.gov</a:t>
            </a:r>
            <a:endParaRPr lang="en-US" dirty="0"/>
          </a:p>
          <a:p>
            <a:r>
              <a:rPr lang="en-US" dirty="0"/>
              <a:t>ESRI Hub: </a:t>
            </a:r>
            <a:r>
              <a:rPr lang="en-US" dirty="0">
                <a:hlinkClick r:id="rId6"/>
              </a:rPr>
              <a:t>https://hub.arcgis.com/search</a:t>
            </a:r>
            <a:endParaRPr lang="en-US" dirty="0"/>
          </a:p>
          <a:p>
            <a:r>
              <a:rPr lang="en-US" dirty="0"/>
              <a:t>Natural Earth: </a:t>
            </a:r>
            <a:r>
              <a:rPr lang="en-US" dirty="0">
                <a:hlinkClick r:id="rId7"/>
              </a:rPr>
              <a:t>http://www.naturalearthdata.com/downloads/</a:t>
            </a:r>
            <a:endParaRPr lang="en-US" dirty="0"/>
          </a:p>
          <a:p>
            <a:r>
              <a:rPr lang="en-US" dirty="0"/>
              <a:t>NASA Socioeconomic data: https://</a:t>
            </a:r>
            <a:r>
              <a:rPr lang="en-US" dirty="0" err="1"/>
              <a:t>sedac.ciesin.columbia.edu</a:t>
            </a:r>
            <a:endParaRPr lang="en-US" dirty="0"/>
          </a:p>
          <a:p>
            <a:r>
              <a:rPr lang="en-US" dirty="0"/>
              <a:t>LIDAR Data: </a:t>
            </a:r>
            <a:r>
              <a:rPr lang="en-US" dirty="0">
                <a:hlinkClick r:id="rId8"/>
              </a:rPr>
              <a:t>https://opentopography.org</a:t>
            </a:r>
            <a:endParaRPr lang="en-US" dirty="0"/>
          </a:p>
          <a:p>
            <a:r>
              <a:rPr lang="en-US" dirty="0"/>
              <a:t>UN Data: </a:t>
            </a:r>
            <a:r>
              <a:rPr lang="en-US" dirty="0">
                <a:hlinkClick r:id="rId9"/>
              </a:rPr>
              <a:t>http://geodata.grid.unep.ch</a:t>
            </a:r>
            <a:endParaRPr lang="en-US" dirty="0"/>
          </a:p>
          <a:p>
            <a:r>
              <a:rPr lang="en-US" dirty="0"/>
              <a:t>Pop and Enviro Data: </a:t>
            </a:r>
            <a:r>
              <a:rPr lang="en-US" dirty="0">
                <a:hlinkClick r:id="rId10"/>
              </a:rPr>
              <a:t>https://terra.ipums.org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734D-B5BD-4848-870A-8A10718C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B158A-02F2-3947-973C-FBD99B3F6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95D93-2C59-4549-BFD9-0D35DBCC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9679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7594B-5128-CC41-831E-1C06F0C5A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Deciding on Coordinates and Projections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2FF5DA-CA7D-B443-B065-B874E125D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DC3D6-8D30-EA46-BC57-734ACFC40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5EE75-AA16-FF4C-BDE8-969EFBD31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7447CC-0695-7A4D-9CD2-C99C7330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224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EDAC9-AFF3-EA4A-B5A7-1F29A6ECB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+ </a:t>
            </a:r>
            <a:r>
              <a:rPr lang="en-US" dirty="0" err="1"/>
              <a:t>Reprojecting</a:t>
            </a:r>
            <a:r>
              <a:rPr lang="en-US" dirty="0"/>
              <a:t>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15B5B-49D0-074E-AB72-61307EFC5A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2A09D-E376-C246-95FC-D4C0B18C2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77FAC-286B-F54D-ABD4-FAA8B17CE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A5EF6-B843-BF46-8772-4EAB04675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2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2F51E-1E0F-1E48-BDC7-2B827FF66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want something that’s accurate for our study area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3B49-61DB-4B44-9037-D4CF4F619F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Datum itself isn’t that important – one of the most common is GRS80</a:t>
            </a:r>
          </a:p>
          <a:p>
            <a:r>
              <a:rPr lang="en-US" dirty="0"/>
              <a:t>We want a Latin American projection system, localized in Ecuador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6E03F-6993-0740-93BD-99B8A706C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CB448-C118-4A49-9E70-8D66469491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64273-6D1B-104A-A072-54A0C286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7284E6F-095D-0C4B-8A96-A996CDA2D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72" y="2743200"/>
            <a:ext cx="8133413" cy="374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0774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5763-A163-5148-BCE1-2B6562193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71D9E-70C1-784F-8056-E8088718B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Format: SHP, GPKG, </a:t>
            </a:r>
            <a:r>
              <a:rPr lang="en-US" dirty="0" err="1"/>
              <a:t>GeoTiff</a:t>
            </a:r>
            <a:endParaRPr lang="en-US" dirty="0"/>
          </a:p>
          <a:p>
            <a:r>
              <a:rPr lang="en-US" dirty="0"/>
              <a:t>Which layers to keep?</a:t>
            </a:r>
          </a:p>
          <a:p>
            <a:r>
              <a:rPr lang="en-US" dirty="0"/>
              <a:t>Renaming and resaving</a:t>
            </a:r>
          </a:p>
          <a:p>
            <a:r>
              <a:rPr lang="en-US" dirty="0"/>
              <a:t>Data specific tasks:</a:t>
            </a:r>
          </a:p>
          <a:p>
            <a:pPr lvl="1"/>
            <a:r>
              <a:rPr lang="en-US" dirty="0"/>
              <a:t>Vector Data: Metadata</a:t>
            </a:r>
          </a:p>
          <a:p>
            <a:pPr lvl="1"/>
            <a:r>
              <a:rPr lang="en-US" dirty="0"/>
              <a:t>Elevation data: Close Gaps + </a:t>
            </a:r>
            <a:r>
              <a:rPr lang="en-US" dirty="0" err="1"/>
              <a:t>Hillshade</a:t>
            </a:r>
            <a:endParaRPr lang="en-US" dirty="0"/>
          </a:p>
          <a:p>
            <a:pPr lvl="1"/>
            <a:r>
              <a:rPr lang="en-US" dirty="0"/>
              <a:t>CSV: Import</a:t>
            </a:r>
          </a:p>
          <a:p>
            <a:r>
              <a:rPr lang="en-US" dirty="0"/>
              <a:t>Reprojection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DEE8C-8958-C44A-B097-655EA48E1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46796-479C-364F-BCE7-0D878F323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32065-1BE3-A847-8F03-4EDA18DD6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6233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3B6A5-CE27-D343-8779-F16ADBAE7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SIRGAS 2000/UTM Zone 17S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978F6-B7D3-3342-8173-47930A822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just in bounds of 1.0m accuracy SIRGAS 2000/17S </a:t>
            </a:r>
          </a:p>
          <a:p>
            <a:pPr lvl="1"/>
            <a:r>
              <a:rPr lang="en-US" dirty="0"/>
              <a:t>EPSG 31977</a:t>
            </a:r>
          </a:p>
          <a:p>
            <a:r>
              <a:rPr lang="en-US" dirty="0"/>
              <a:t>Note: not the only choice we could make! There are many possibly options</a:t>
            </a:r>
          </a:p>
          <a:p>
            <a:pPr lvl="1"/>
            <a:r>
              <a:rPr lang="en-US" dirty="0"/>
              <a:t>Decision based on locality (always better to fit with a projection suited to your part of the geoid) and widespread use – SIRGAS 2000 a standard CRS for South America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A70FE-748C-0D4C-B032-6FAA927B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509E0-DE3A-1740-8196-6B6282749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35F84-6997-7142-B5B9-CDD81E46C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B1142A-C556-E349-A709-B5D705296A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301"/>
          <a:stretch/>
        </p:blipFill>
        <p:spPr>
          <a:xfrm>
            <a:off x="1261872" y="4004468"/>
            <a:ext cx="8942805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844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6CB69-B4D3-E04A-A414-D5BF088C2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7F4FB-9D15-3840-9E2B-97EDC56F0F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Today: Session 1 – Principles and Motivation for GIS in the Geosciences</a:t>
            </a:r>
          </a:p>
          <a:p>
            <a:pPr lvl="1"/>
            <a:r>
              <a:rPr lang="en-US" dirty="0"/>
              <a:t>Why GIS?</a:t>
            </a:r>
          </a:p>
          <a:p>
            <a:pPr lvl="1"/>
            <a:r>
              <a:rPr lang="en-US" dirty="0"/>
              <a:t>Principles of GIS</a:t>
            </a:r>
          </a:p>
          <a:p>
            <a:pPr lvl="1"/>
            <a:r>
              <a:rPr lang="en-US" dirty="0"/>
              <a:t>Getting acquainted with Quantum GIS?</a:t>
            </a:r>
          </a:p>
          <a:p>
            <a:r>
              <a:rPr lang="en-US" b="1" dirty="0"/>
              <a:t>Wednesday June 17</a:t>
            </a:r>
            <a:r>
              <a:rPr lang="en-US" b="1" baseline="30000" dirty="0"/>
              <a:t>th</a:t>
            </a:r>
            <a:r>
              <a:rPr lang="en-US" b="1" dirty="0"/>
              <a:t>: Session 2 – Tutorial + Guagua Pichincha Exercise</a:t>
            </a:r>
          </a:p>
          <a:p>
            <a:pPr lvl="1"/>
            <a:r>
              <a:rPr lang="en-US" dirty="0"/>
              <a:t>Tour of Interface</a:t>
            </a:r>
          </a:p>
          <a:p>
            <a:pPr lvl="1"/>
            <a:r>
              <a:rPr lang="en-US" dirty="0"/>
              <a:t>Tutorial</a:t>
            </a:r>
          </a:p>
          <a:p>
            <a:r>
              <a:rPr lang="en-US" dirty="0"/>
              <a:t>Monday June 29</a:t>
            </a:r>
            <a:r>
              <a:rPr lang="en-US" baseline="30000" dirty="0"/>
              <a:t>th</a:t>
            </a:r>
            <a:r>
              <a:rPr lang="en-US" dirty="0"/>
              <a:t>: Session 3 (GIS for the Intrepid) - Advanced GIS </a:t>
            </a:r>
          </a:p>
          <a:p>
            <a:pPr lvl="1"/>
            <a:r>
              <a:rPr lang="en-US" dirty="0"/>
              <a:t>Frontiers of GIS</a:t>
            </a:r>
          </a:p>
          <a:p>
            <a:pPr lvl="2"/>
            <a:r>
              <a:rPr lang="en-US" dirty="0" err="1"/>
              <a:t>Geostatistics</a:t>
            </a:r>
            <a:endParaRPr lang="en-US" dirty="0"/>
          </a:p>
          <a:p>
            <a:pPr lvl="2"/>
            <a:r>
              <a:rPr lang="en-US" dirty="0"/>
              <a:t>Python</a:t>
            </a:r>
          </a:p>
          <a:p>
            <a:pPr lvl="2"/>
            <a:r>
              <a:rPr lang="en-US" dirty="0"/>
              <a:t>Data Management</a:t>
            </a:r>
          </a:p>
          <a:p>
            <a:pPr lvl="2"/>
            <a:r>
              <a:rPr lang="en-US" dirty="0"/>
              <a:t>Advanced formatting</a:t>
            </a:r>
          </a:p>
          <a:p>
            <a:r>
              <a:rPr lang="en-US" dirty="0"/>
              <a:t>Wednesday July 1</a:t>
            </a:r>
            <a:r>
              <a:rPr lang="en-US" baseline="30000" dirty="0"/>
              <a:t>st</a:t>
            </a:r>
            <a:r>
              <a:rPr lang="en-US" dirty="0"/>
              <a:t>: Scheduled “TA Hours” for 1-on-1 project advice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EE957-0C46-5C42-B614-C45932F4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FEA01-66B2-FD43-B5B8-E06593B91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86003-911B-7E44-81C7-E0D058F35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994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1429D-5B21-C54A-9C15-5E20B6667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SIRGAS 2000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9D2CAD-4B60-614E-A97C-3E1E12B007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“The projection is reasonably accurate near the central meridian. Scale at an angular distance of 5° (in longitude) away from the central meridian is less than 0.4% greater than scale at the central meridian, and is about 1.54% at an angular distance of 10°.”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774F1-E34F-7248-A708-D5C4A483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EF986-E054-2545-92E2-0B0748A97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85AF6-64AB-564C-BCB8-A22BF5616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pic>
        <p:nvPicPr>
          <p:cNvPr id="8" name="Picture 7" descr="A picture containing table, cake, sheep, water&#10;&#10;Description automatically generated">
            <a:extLst>
              <a:ext uri="{FF2B5EF4-FFF2-40B4-BE49-F238E27FC236}">
                <a16:creationId xmlns:a16="http://schemas.microsoft.com/office/drawing/2014/main" id="{E14DFB42-DA2E-B74A-BD9B-25472D0FC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830" y="2971295"/>
            <a:ext cx="3488690" cy="3467287"/>
          </a:xfrm>
          <a:prstGeom prst="rect">
            <a:avLst/>
          </a:prstGeom>
        </p:spPr>
      </p:pic>
      <p:pic>
        <p:nvPicPr>
          <p:cNvPr id="10" name="Picture 9" descr="A picture containing text, map, blue&#10;&#10;Description automatically generated">
            <a:extLst>
              <a:ext uri="{FF2B5EF4-FFF2-40B4-BE49-F238E27FC236}">
                <a16:creationId xmlns:a16="http://schemas.microsoft.com/office/drawing/2014/main" id="{76C1FECA-8EFC-7241-9500-1534C81AA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885" y="2971295"/>
            <a:ext cx="3488690" cy="350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91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E6EFD-A200-2F42-85EF-521AFB84A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Georeferencing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180C94-50F4-D948-83E1-DA41B0538B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48FE2-0AF9-9D4D-93D6-7D2EE20EE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10F50-86B7-8C4D-AA9D-6414A8119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2CA38-7DBB-A84F-B8FC-9B28A9FBB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7845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42F78-A957-594E-847D-C08A27181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Georeferencing?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03B22-F40A-C84A-821D-A90E0923A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Assignment of real world coordinates to pixels of an unreferenced raster</a:t>
            </a:r>
          </a:p>
          <a:p>
            <a:pPr lvl="1"/>
            <a:r>
              <a:rPr lang="en-US" dirty="0"/>
              <a:t>Deccan Traps example from last time</a:t>
            </a:r>
          </a:p>
          <a:p>
            <a:r>
              <a:rPr lang="en-US" dirty="0"/>
              <a:t>Requires manually fixing “control points” between map and real spatial objects</a:t>
            </a:r>
          </a:p>
          <a:p>
            <a:r>
              <a:rPr lang="en-US" dirty="0"/>
              <a:t>BEST CONTROL POINTS: </a:t>
            </a:r>
          </a:p>
          <a:p>
            <a:pPr lvl="1"/>
            <a:r>
              <a:rPr lang="en-US" dirty="0"/>
              <a:t>Riverheads</a:t>
            </a:r>
          </a:p>
          <a:p>
            <a:pPr lvl="1"/>
            <a:r>
              <a:rPr lang="en-US" dirty="0"/>
              <a:t>Clear topographic features (ridge, unique landform, etc.)</a:t>
            </a:r>
          </a:p>
          <a:p>
            <a:pPr lvl="1"/>
            <a:r>
              <a:rPr lang="en-US" dirty="0"/>
              <a:t>Intersections of </a:t>
            </a:r>
            <a:r>
              <a:rPr lang="en-US" dirty="0" err="1"/>
              <a:t>lat</a:t>
            </a:r>
            <a:r>
              <a:rPr lang="en-US" dirty="0"/>
              <a:t>/long grid lines</a:t>
            </a:r>
          </a:p>
          <a:p>
            <a:pPr lvl="1"/>
            <a:r>
              <a:rPr lang="en-US" dirty="0"/>
              <a:t>Edge of map area</a:t>
            </a:r>
          </a:p>
          <a:p>
            <a:r>
              <a:rPr lang="en-US" dirty="0"/>
              <a:t>BAD CONTROL POINTS: Town names</a:t>
            </a:r>
          </a:p>
          <a:p>
            <a:r>
              <a:rPr lang="en-US" dirty="0"/>
              <a:t>Choice of transformation….</a:t>
            </a:r>
          </a:p>
          <a:p>
            <a:r>
              <a:rPr lang="en-US" dirty="0"/>
              <a:t>Thorough walk through: </a:t>
            </a:r>
            <a:r>
              <a:rPr lang="en-US" dirty="0">
                <a:hlinkClick r:id="rId2"/>
              </a:rPr>
              <a:t>https://www.qgistutorials.com/en/docs/3/georeferencing_basics.html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0CB24-04AA-D044-9D8E-F671575DF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169ED-5CB6-8441-A4DB-424CB5B68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2F452-5153-B54E-AE87-B3C20B955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932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666A1F91-C2E8-C540-A094-0BF260726E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4306" y="68263"/>
            <a:ext cx="9144863" cy="6721475"/>
          </a:xfrm>
          <a:noFill/>
        </p:spPr>
      </p:pic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9F3294B-4CDF-7B4C-8655-E735BDB1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F3738A-1F3C-7A4A-871C-D2C4A9363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McGill GIS for Dummies - Session 1 - GIS Fundamentals  Presented by N.D. Barber (Cambridge) ndb38@cam.ac.uk</a:t>
            </a:r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13782A4F-8712-0148-B7BD-6F0910E6F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982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206AB-E4D9-6340-A915-DE75CA7A4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Tracing </a:t>
            </a:r>
            <a:r>
              <a:rPr lang="en-US" dirty="0" err="1"/>
              <a:t>Basemap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40E86-9C44-8645-B45D-4864D3302C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5E3B93-96A3-194F-8B0C-BED826C57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CC654-33B5-914A-9EC8-F1688E62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D27C2A-CB20-FE4A-9AC6-7E247023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2322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3299-82F7-5F48-AD55-6C5332B8C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</p:spPr>
        <p:txBody>
          <a:bodyPr anchor="b">
            <a:normAutofit/>
          </a:bodyPr>
          <a:lstStyle/>
          <a:p>
            <a:r>
              <a:rPr lang="en-US" dirty="0"/>
              <a:t>Creating New Features</a:t>
            </a:r>
          </a:p>
        </p:txBody>
      </p:sp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6B281C4-D8F2-9346-9FE7-82A5C77FFC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61872" y="2570689"/>
            <a:ext cx="4480560" cy="2867558"/>
          </a:xfrm>
          <a:prstGeom prst="rect">
            <a:avLst/>
          </a:prstGeom>
          <a:noFill/>
        </p:spPr>
      </p:pic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BC7D7D7E-DD94-4B4A-94C2-481AE485A9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/>
          <a:p>
            <a:r>
              <a:rPr lang="en-US" dirty="0"/>
              <a:t>Need to first define layer, then manually add points</a:t>
            </a:r>
          </a:p>
          <a:p>
            <a:pPr lvl="1"/>
            <a:r>
              <a:rPr lang="en-US" dirty="0"/>
              <a:t>Note: image processing algorithm can do some of this work</a:t>
            </a:r>
          </a:p>
          <a:p>
            <a:r>
              <a:rPr lang="en-US" dirty="0"/>
              <a:t>NEXT account for tracing errors: I fixed my scale of tracing, so I know my error is between 10-50 m (USGS)</a:t>
            </a:r>
          </a:p>
          <a:p>
            <a:pPr lvl="1"/>
            <a:r>
              <a:rPr lang="en-US" dirty="0"/>
              <a:t>ALWAYS KEEP SCALE IN MINDS</a:t>
            </a:r>
          </a:p>
          <a:p>
            <a:pPr lvl="1"/>
            <a:r>
              <a:rPr lang="en-US" dirty="0"/>
              <a:t>We also have to account for distortion from georeferencing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84211-9C0D-844C-8428-C035D29557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6/17/20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F4C49-FC10-1E4B-BE71-2F4E8CA12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McGill GIS for Dummies - Session 1 - GIS Fundamentals  Presented by N.D. Barber (Cambridge) ndb38@cam.ac.uk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683D7-3840-D64E-98FA-3166B001B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6003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DA9D9-C35E-D24D-8E58-ACEB85722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38766-93A8-0C4E-ACA3-485D49C3E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F338A-E3A7-A844-ACC5-2FD881D68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41F20-87FA-604F-A1B4-DA04D31B0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2C348-6649-B548-967D-5502F08D5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6318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273C-48A8-C045-81AC-29EC77818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3F47F-5C98-9643-9888-08DF8328D4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Attribute data</a:t>
            </a:r>
          </a:p>
          <a:p>
            <a:pPr lvl="1"/>
            <a:r>
              <a:rPr lang="en-US" dirty="0"/>
              <a:t>Unfortunately don’t know this at this time – what is the error in a census?</a:t>
            </a:r>
          </a:p>
          <a:p>
            <a:pPr lvl="1"/>
            <a:r>
              <a:rPr lang="en-US" dirty="0"/>
              <a:t>Hazard Map doesn’t given an indication of error either, but doubtless there is some</a:t>
            </a:r>
          </a:p>
          <a:p>
            <a:r>
              <a:rPr lang="en-US" dirty="0"/>
              <a:t>Projection error (usually quite small)</a:t>
            </a:r>
          </a:p>
          <a:p>
            <a:pPr lvl="1"/>
            <a:r>
              <a:rPr lang="en-US" dirty="0"/>
              <a:t>Estimated Error of SIRGAS is 1.0m (see EPSG website)</a:t>
            </a:r>
          </a:p>
          <a:p>
            <a:r>
              <a:rPr lang="en-US" dirty="0"/>
              <a:t>Georeferencing error: Error report suggests &lt; 1 m</a:t>
            </a:r>
          </a:p>
          <a:p>
            <a:pPr lvl="1"/>
            <a:r>
              <a:rPr lang="en-US" dirty="0"/>
              <a:t>However, given we didn’t know starting PCS, this is likely an underestimate – we can see some notable distortion</a:t>
            </a:r>
          </a:p>
          <a:p>
            <a:pPr lvl="1"/>
            <a:r>
              <a:rPr lang="en-US" dirty="0"/>
              <a:t>Anything derived from </a:t>
            </a:r>
            <a:r>
              <a:rPr lang="en-US" dirty="0" err="1"/>
              <a:t>basemap</a:t>
            </a:r>
            <a:r>
              <a:rPr lang="en-US" dirty="0"/>
              <a:t> carries this georeferencing error forward</a:t>
            </a:r>
          </a:p>
          <a:p>
            <a:r>
              <a:rPr lang="en-US" dirty="0"/>
              <a:t>Base map error: USGS defines between 10-50m error in a  map drawn between 1:20000-1:100000 scale</a:t>
            </a:r>
          </a:p>
          <a:p>
            <a:pPr lvl="1"/>
            <a:r>
              <a:rPr lang="en-US" dirty="0"/>
              <a:t>We drew between these scales, so let's take the high end (50 m)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B1FE7-4447-2543-94F6-FF80ADEF0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EAC145-E995-8241-80AC-2D0557A31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AE463-0F3B-1D4A-8DB7-A5ABAEBDA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4018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84740-E4EB-AB4A-B784-1063E7D8F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010A4-497A-EE4B-AF08-B0615F0D0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9E32C-A092-4840-8933-5EED58836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77646-D08D-E748-A6AF-6EB4B6AB4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0E488-8BF1-D44B-A9AE-15D4A8DC2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378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6E559-7CC5-4A44-83DA-91933EA0D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Answering our question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F2C38-DE79-3144-916A-61DB81C2A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/>
              <a:t>How many people are at risk of exposure to the different eruptive products of Guagua Pichincha Quito?</a:t>
            </a:r>
          </a:p>
          <a:p>
            <a:r>
              <a:rPr lang="en-US" dirty="0"/>
              <a:t>Attribute Manipulation: How many people live in a canton?</a:t>
            </a:r>
          </a:p>
          <a:p>
            <a:r>
              <a:rPr lang="en-US" dirty="0"/>
              <a:t>Define provinces affected by ash and lahars</a:t>
            </a:r>
          </a:p>
          <a:p>
            <a:pPr lvl="1"/>
            <a:r>
              <a:rPr lang="en-US" dirty="0"/>
              <a:t>Selection, Dissolving</a:t>
            </a:r>
          </a:p>
          <a:p>
            <a:r>
              <a:rPr lang="en-US" dirty="0"/>
              <a:t>Spatial Statistics: How many people in total?</a:t>
            </a:r>
          </a:p>
          <a:p>
            <a:pPr lvl="1"/>
            <a:r>
              <a:rPr lang="en-US" dirty="0"/>
              <a:t>Exporting Statistics</a:t>
            </a:r>
          </a:p>
          <a:p>
            <a:r>
              <a:rPr lang="en-US" dirty="0"/>
              <a:t>Areal statistics: % Overlap in Lahars and Quito</a:t>
            </a:r>
          </a:p>
          <a:p>
            <a:pPr lvl="1"/>
            <a:r>
              <a:rPr lang="en-US" dirty="0"/>
              <a:t>Proportion of population vulnerable </a:t>
            </a:r>
            <a:r>
              <a:rPr lang="en-US"/>
              <a:t>to lahars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534073-E99F-D946-A192-A20B9045B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CBD973-7199-2E4A-ADBC-97ABE82E5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048E5-F24D-2D42-A40C-A41F1378C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780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F48A1-A395-B042-8DD8-03A96F97A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Refresher on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5DDF4-44C9-9B44-B6D6-C6401599E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Queuing up plugins we'll need, refamiliarizing ourselves with the interface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408106-F6AB-B64A-995C-0F4224C7F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B7FF8-2942-3044-B8FF-210B38C2F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31B55-C07C-FD4E-B6BA-CA220CDB8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4987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C92B1-63F4-9641-AAD4-900447B05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Symbolizing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49CC6-0D59-724B-949E-61BD22DC5B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0EFBB-5AF4-7A4F-AA45-CF426BE60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3F0D18-25AF-F14E-B8F3-2B250954D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22F30-B9D3-8447-B70F-2E6817BC5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23427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AFB07-328E-E34E-8600-B346D3E02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the Data Look Nice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018C9-8978-6847-AF29-BAF86DF47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some of this formatting before editing the layout</a:t>
            </a:r>
          </a:p>
          <a:p>
            <a:r>
              <a:rPr lang="en-US" dirty="0"/>
              <a:t>Symbology:</a:t>
            </a:r>
          </a:p>
          <a:p>
            <a:pPr lvl="1"/>
            <a:r>
              <a:rPr lang="en-US" dirty="0"/>
              <a:t>Making topography data look nice</a:t>
            </a:r>
          </a:p>
          <a:p>
            <a:pPr lvl="1"/>
            <a:r>
              <a:rPr lang="en-US" dirty="0"/>
              <a:t>Stylizing vector data</a:t>
            </a:r>
          </a:p>
          <a:p>
            <a:pPr lvl="2"/>
            <a:r>
              <a:rPr lang="en-US" dirty="0"/>
              <a:t>Fill</a:t>
            </a:r>
          </a:p>
          <a:p>
            <a:pPr lvl="2"/>
            <a:r>
              <a:rPr lang="en-US" dirty="0"/>
              <a:t>Stroke</a:t>
            </a:r>
          </a:p>
          <a:p>
            <a:pPr lvl="2"/>
            <a:r>
              <a:rPr lang="en-US" dirty="0"/>
              <a:t>Transparency</a:t>
            </a:r>
          </a:p>
          <a:p>
            <a:r>
              <a:rPr lang="en-US" dirty="0"/>
              <a:t>Label Making</a:t>
            </a:r>
          </a:p>
          <a:p>
            <a:pPr lvl="1"/>
            <a:r>
              <a:rPr lang="en-US" dirty="0"/>
              <a:t>Easy Custom Labels + Memory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7B6CD-26FE-B148-B59F-CD12644E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F72FD-6F06-CD42-8484-6EE82C239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02D81-1D07-D640-A4CC-DBD70ECAD8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76261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9B137-906E-4142-A58F-2361195E5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C718-09D7-7244-861A-3D05AF1458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BD3DED-5EC0-684A-9C74-A849863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3B3AE-1DE5-5349-93FD-4D16962AC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B04533-2869-8E4D-8CA5-AA5EED334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115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8055F-D243-E744-B7C9-EC1F85C01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BB85E-DBCD-7E4C-A161-DE2378345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Elements we want:</a:t>
            </a:r>
          </a:p>
          <a:p>
            <a:pPr lvl="1"/>
            <a:r>
              <a:rPr lang="en-US" dirty="0"/>
              <a:t>Main Map</a:t>
            </a:r>
          </a:p>
          <a:p>
            <a:pPr lvl="1"/>
            <a:r>
              <a:rPr lang="en-US" dirty="0"/>
              <a:t>Regional Inset Map</a:t>
            </a:r>
          </a:p>
          <a:p>
            <a:pPr lvl="1"/>
            <a:r>
              <a:rPr lang="en-US" dirty="0"/>
              <a:t>Legend</a:t>
            </a:r>
          </a:p>
          <a:p>
            <a:pPr lvl="1"/>
            <a:r>
              <a:rPr lang="en-US" dirty="0"/>
              <a:t>North Arrow</a:t>
            </a:r>
          </a:p>
          <a:p>
            <a:pPr lvl="1"/>
            <a:r>
              <a:rPr lang="en-US" dirty="0"/>
              <a:t>Scale bar</a:t>
            </a:r>
          </a:p>
          <a:p>
            <a:pPr lvl="1"/>
            <a:r>
              <a:rPr lang="en-US" dirty="0"/>
              <a:t>Grid</a:t>
            </a:r>
          </a:p>
          <a:p>
            <a:pPr lvl="1"/>
            <a:r>
              <a:rPr lang="en-US" dirty="0"/>
              <a:t>Labels for important features</a:t>
            </a:r>
          </a:p>
          <a:p>
            <a:pPr lvl="1"/>
            <a:r>
              <a:rPr lang="en-US" dirty="0"/>
              <a:t>Text box summarizing findings</a:t>
            </a:r>
          </a:p>
          <a:p>
            <a:r>
              <a:rPr lang="en-US" dirty="0"/>
              <a:t>Thigs to keep in mind:</a:t>
            </a:r>
          </a:p>
          <a:p>
            <a:pPr lvl="1"/>
            <a:r>
              <a:rPr lang="en-US" dirty="0"/>
              <a:t>Map Scale</a:t>
            </a:r>
          </a:p>
          <a:p>
            <a:pPr lvl="1"/>
            <a:r>
              <a:rPr lang="en-US" dirty="0"/>
              <a:t>Locking of display</a:t>
            </a:r>
          </a:p>
          <a:p>
            <a:pPr lvl="1"/>
            <a:r>
              <a:rPr lang="en-US" dirty="0"/>
              <a:t>Legend items</a:t>
            </a:r>
          </a:p>
          <a:p>
            <a:pPr lvl="1"/>
            <a:r>
              <a:rPr lang="en-US" dirty="0"/>
              <a:t>Aesthetic value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DF11C9-AB5E-774A-8190-C61F74E3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4F57F-F299-9E4B-9BAB-06AD4E92D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76829-EBF1-9841-950F-EF4896E7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57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1E45-5F76-E541-BACC-8D1061E95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Thoughts for next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273EE8-CA6D-F146-AC9A-9D1EDE1C0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27829-A198-7748-8564-5919682BC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CF719-CAD1-9647-B14A-FD8B8E43E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5A2EF-AD5E-3241-8A54-D5F11599F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5690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ED8D-EDCC-564E-8CB3-BAE377BF4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Textbook Info to Come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80329-26C7-AA4E-85AE-305117ABB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716E-D458-0C41-A9BD-CB8974F92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566166-F5D9-1047-9106-CE93F6073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4A3BF-E42B-5A46-91B6-42F3D177C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508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B70C-4F2A-E648-A8B8-801C7B0D9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today’s 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85F6C-414B-6C46-AC13-CE425348F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Planning a project</a:t>
            </a:r>
          </a:p>
          <a:p>
            <a:r>
              <a:rPr lang="en-US" dirty="0"/>
              <a:t>Finding Data</a:t>
            </a:r>
          </a:p>
          <a:p>
            <a:r>
              <a:rPr lang="en-US" dirty="0"/>
              <a:t>Defining CRS/PCS</a:t>
            </a:r>
          </a:p>
          <a:p>
            <a:r>
              <a:rPr lang="en-US" dirty="0"/>
              <a:t>Initial Import + Projection </a:t>
            </a:r>
          </a:p>
          <a:p>
            <a:r>
              <a:rPr lang="en-US" dirty="0"/>
              <a:t>Georeferencing Images</a:t>
            </a:r>
          </a:p>
          <a:p>
            <a:r>
              <a:rPr lang="en-US" dirty="0"/>
              <a:t>Tracing </a:t>
            </a:r>
            <a:r>
              <a:rPr lang="en-US" dirty="0" err="1"/>
              <a:t>Basemaps</a:t>
            </a:r>
            <a:endParaRPr lang="en-US" dirty="0"/>
          </a:p>
          <a:p>
            <a:r>
              <a:rPr lang="en-US" dirty="0"/>
              <a:t>Analysis: Geoprocessing, Statistics, Attributes</a:t>
            </a:r>
          </a:p>
          <a:p>
            <a:r>
              <a:rPr lang="en-US" dirty="0"/>
              <a:t>Visualization and Symbology</a:t>
            </a:r>
          </a:p>
          <a:p>
            <a:r>
              <a:rPr lang="en-US" dirty="0"/>
              <a:t>Layout Design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19F90-D68F-234F-B195-0CAA751C4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A3124-C252-FC40-8689-3DE0EC9E2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DD8CA-8D81-0941-9989-FF65858E7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045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2F5AF-8531-ED47-BF43-5DA257C72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C6153A-7DD6-BB41-8C41-AD22D9D897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FBE2D-7002-414E-ACD6-B667EC3AE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926AC-2A9D-A642-9203-D012676CB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EAB59-0513-594C-B460-ADD5BC4C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264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A0B33-F730-DE46-9D33-C78EBDE4E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 a QGIS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10106-F76F-1D41-A33D-956384B1C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Need to think critically about where GIS fits in to your workflow</a:t>
            </a:r>
          </a:p>
          <a:p>
            <a:r>
              <a:rPr lang="en-US" dirty="0"/>
              <a:t>A few questions to ask yourself:</a:t>
            </a:r>
          </a:p>
          <a:p>
            <a:pPr lvl="1"/>
            <a:r>
              <a:rPr lang="en-US" dirty="0"/>
              <a:t>What stage of my project am I in? And what value would GIS analyses add at different stages?</a:t>
            </a:r>
          </a:p>
          <a:p>
            <a:pPr lvl="2"/>
            <a:r>
              <a:rPr lang="en-US" dirty="0"/>
              <a:t>E.g., in the planning stage, you might want a map and some prospect sites for outcrops. But in the analysis stage, you might want some specific spatial information about your study site</a:t>
            </a:r>
          </a:p>
          <a:p>
            <a:pPr lvl="1"/>
            <a:r>
              <a:rPr lang="en-US" dirty="0"/>
              <a:t>What question am I trying to answer? </a:t>
            </a:r>
          </a:p>
          <a:p>
            <a:pPr lvl="1"/>
            <a:r>
              <a:rPr lang="en-US" dirty="0"/>
              <a:t>Can this question be answered through other means?</a:t>
            </a:r>
          </a:p>
          <a:p>
            <a:pPr lvl="1"/>
            <a:r>
              <a:rPr lang="en-US" dirty="0"/>
              <a:t>Is there data available for this? (short answer: YES)</a:t>
            </a:r>
          </a:p>
          <a:p>
            <a:pPr lvl="2"/>
            <a:r>
              <a:rPr lang="en-US" dirty="0"/>
              <a:t>More important question: Where is the data I need??</a:t>
            </a:r>
          </a:p>
          <a:p>
            <a:pPr lvl="1"/>
            <a:r>
              <a:rPr lang="en-US" dirty="0"/>
              <a:t>What steps do I need to take to answer this question?</a:t>
            </a:r>
          </a:p>
          <a:p>
            <a:pPr lvl="1"/>
            <a:r>
              <a:rPr lang="en-US" dirty="0"/>
              <a:t>What coordinate/projection system should I use?</a:t>
            </a:r>
          </a:p>
          <a:p>
            <a:pPr lvl="1"/>
            <a:r>
              <a:rPr lang="en-US" dirty="0"/>
              <a:t>How am I going to organize my data?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9446A-60FC-FF46-B5EA-69268842D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42EC3-3FAD-9B48-88CC-43B1E32609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EAB56-F623-7F4A-B120-1E73D3238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024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368F-B811-CD42-A97F-8E69568F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Exercise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D045F-F3C5-DC48-9CD6-43B618267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Focusing on </a:t>
            </a:r>
            <a:r>
              <a:rPr lang="en-US" b="1" dirty="0"/>
              <a:t>Guagua Pichincha (GP)</a:t>
            </a:r>
            <a:r>
              <a:rPr lang="en-US" dirty="0"/>
              <a:t>, an active volcano adjacent to Ecuador’s capitol, Quito in the Andes</a:t>
            </a:r>
          </a:p>
          <a:p>
            <a:r>
              <a:rPr lang="en-US" dirty="0"/>
              <a:t>Our question: </a:t>
            </a:r>
            <a:r>
              <a:rPr lang="en-US" u="sng" dirty="0"/>
              <a:t>How many people are at risk of exposure to the different eruptive products of Guagua Pichincha Quito?</a:t>
            </a:r>
          </a:p>
          <a:p>
            <a:pPr lvl="1"/>
            <a:r>
              <a:rPr lang="en-US" dirty="0"/>
              <a:t>This question encompasses two hazards: 1) lahars (volcanic mudflows) and 2) ash fall</a:t>
            </a:r>
          </a:p>
          <a:p>
            <a:r>
              <a:rPr lang="en-US" dirty="0"/>
              <a:t>I selected this question for a few reasons:</a:t>
            </a:r>
          </a:p>
          <a:p>
            <a:pPr lvl="1"/>
            <a:r>
              <a:rPr lang="en-US" dirty="0"/>
              <a:t>Require datasets that are readily accessibly</a:t>
            </a:r>
          </a:p>
          <a:p>
            <a:pPr lvl="1"/>
            <a:r>
              <a:rPr lang="en-US" dirty="0"/>
              <a:t>Results verifiable based on previous research</a:t>
            </a:r>
          </a:p>
          <a:p>
            <a:pPr lvl="1"/>
            <a:r>
              <a:rPr lang="en-US" dirty="0">
                <a:highlight>
                  <a:srgbClr val="FFFF00"/>
                </a:highlight>
              </a:rPr>
              <a:t>Analyses straightforward, but encompass the crucial “GIS Toolkit” you’ll get out of this course</a:t>
            </a:r>
          </a:p>
          <a:p>
            <a:endParaRPr lang="en-US" dirty="0">
              <a:highlight>
                <a:srgbClr val="FFFF00"/>
              </a:highlight>
            </a:endParaRPr>
          </a:p>
          <a:p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DB2F0-56C7-7B4B-87BF-D327BC2C2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A4CF4-9444-6B4D-9ECE-BD5F7EAD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A1CFC-77DA-9F4D-B113-7945B09F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103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368F-B811-CD42-A97F-8E69568FF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Exercise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D045F-F3C5-DC48-9CD6-43B618267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Structure today:</a:t>
            </a:r>
          </a:p>
          <a:p>
            <a:pPr lvl="1"/>
            <a:r>
              <a:rPr lang="en-US" dirty="0"/>
              <a:t>Live Demo will showcase tools and parameters needed to answer this question</a:t>
            </a:r>
          </a:p>
          <a:p>
            <a:pPr lvl="1"/>
            <a:r>
              <a:rPr lang="en-US" dirty="0"/>
              <a:t>Will be accompanied by discussions with these slides</a:t>
            </a:r>
          </a:p>
          <a:p>
            <a:pPr lvl="1"/>
            <a:r>
              <a:rPr lang="en-US" dirty="0"/>
              <a:t>IN DEVELOPMENT: By the end of the four-part workshop, I’ll create detailed guides in PDF format, describing this exercise workflow step by step. </a:t>
            </a:r>
          </a:p>
          <a:p>
            <a:r>
              <a:rPr lang="en-US" dirty="0"/>
              <a:t>Skills you will get out of this exercise: project design, data sourcing, projecting vector and raster data, importing data, setting up interface, file management, basic vector analysis, attribute table calculations, spatial statistics, georeferencing, creating new features, symbology + visualization, layout management. </a:t>
            </a:r>
          </a:p>
          <a:p>
            <a:r>
              <a:rPr lang="en-US" dirty="0"/>
              <a:t>Next time we will use G.P. and this region of Ecuador for some more advanced statistical and analytical procedures</a:t>
            </a:r>
          </a:p>
          <a:p>
            <a:r>
              <a:rPr lang="en-US" dirty="0"/>
              <a:t>WILL ASK CAT TO SOLICIT FEEDBACK AFTER THIS WEEK</a:t>
            </a:r>
            <a:endParaRPr lang="en-US" dirty="0">
              <a:highlight>
                <a:srgbClr val="FFFF00"/>
              </a:highlight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6DB2F0-56C7-7B4B-87BF-D327BC2C2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6/17/20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A4CF4-9444-6B4D-9ECE-BD5F7EAD1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McGill GIS for Dummies - Session 1 - GIS Fundamentals  Presented by N.D. Barber (Cambridge) ndb38@cam.ac.uk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A1CFC-77DA-9F4D-B113-7945B09F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433493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DF7EF6E-B0AA-2A48-B24B-17DF61901145}" vid="{88F39552-5500-9048-98D2-CF5E11DEBD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2432</Words>
  <Application>Microsoft Macintosh PowerPoint</Application>
  <PresentationFormat>Widescreen</PresentationFormat>
  <Paragraphs>298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Candara</vt:lpstr>
      <vt:lpstr>Century Schoolbook</vt:lpstr>
      <vt:lpstr>Wingdings 2</vt:lpstr>
      <vt:lpstr>View</vt:lpstr>
      <vt:lpstr>GIS For Dummies Session 2: Live Demo</vt:lpstr>
      <vt:lpstr>Workshop Structure</vt:lpstr>
      <vt:lpstr>Refresher on Interface</vt:lpstr>
      <vt:lpstr>Textbook Info to Come</vt:lpstr>
      <vt:lpstr>Outline of today’s demonstration</vt:lpstr>
      <vt:lpstr>Making a Plan</vt:lpstr>
      <vt:lpstr>Planning a QGIS Project</vt:lpstr>
      <vt:lpstr>Our Exercise Today</vt:lpstr>
      <vt:lpstr>Our Exercise Today</vt:lpstr>
      <vt:lpstr>Finding Data</vt:lpstr>
      <vt:lpstr>Where in the world do I find data?</vt:lpstr>
      <vt:lpstr>Where in the world do I find data?</vt:lpstr>
      <vt:lpstr>Generic Datasets (Example): https://geodata.tufts.edu</vt:lpstr>
      <vt:lpstr>Other Data Sources </vt:lpstr>
      <vt:lpstr>Deciding on Coordinates and Projections</vt:lpstr>
      <vt:lpstr>Importing + Reprojecting Data</vt:lpstr>
      <vt:lpstr>We want something that’s accurate for our study area</vt:lpstr>
      <vt:lpstr>Importing Data</vt:lpstr>
      <vt:lpstr>SIRGAS 2000/UTM Zone 17S</vt:lpstr>
      <vt:lpstr>SIRGAS 2000</vt:lpstr>
      <vt:lpstr>Georeferencing</vt:lpstr>
      <vt:lpstr>What is Georeferencing?</vt:lpstr>
      <vt:lpstr>PowerPoint Presentation</vt:lpstr>
      <vt:lpstr>Tracing Basemap</vt:lpstr>
      <vt:lpstr>Creating New Features</vt:lpstr>
      <vt:lpstr>Errors</vt:lpstr>
      <vt:lpstr>Error Sources</vt:lpstr>
      <vt:lpstr>Analysis</vt:lpstr>
      <vt:lpstr>Answering our question </vt:lpstr>
      <vt:lpstr>Symbolizing</vt:lpstr>
      <vt:lpstr>Making the Data Look Nice </vt:lpstr>
      <vt:lpstr>Layout Management</vt:lpstr>
      <vt:lpstr>Layout</vt:lpstr>
      <vt:lpstr>Thoughts for 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For Dummies Session 2: Live Demo</dc:title>
  <dc:creator>N.D. Barber</dc:creator>
  <cp:lastModifiedBy>N.D. Barber</cp:lastModifiedBy>
  <cp:revision>1</cp:revision>
  <dcterms:created xsi:type="dcterms:W3CDTF">2020-06-17T15:20:15Z</dcterms:created>
  <dcterms:modified xsi:type="dcterms:W3CDTF">2020-06-17T15:43:10Z</dcterms:modified>
</cp:coreProperties>
</file>

<file path=docProps/thumbnail.jpeg>
</file>